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Lst>
  <p:notesMasterIdLst>
    <p:notesMasterId r:id="rId36"/>
  </p:notesMasterIdLst>
  <p:handoutMasterIdLst>
    <p:handoutMasterId r:id="rId37"/>
  </p:handoutMasterIdLst>
  <p:sldIdLst>
    <p:sldId id="350" r:id="rId7"/>
    <p:sldId id="495" r:id="rId8"/>
    <p:sldId id="3855" r:id="rId9"/>
    <p:sldId id="366" r:id="rId10"/>
    <p:sldId id="3854" r:id="rId11"/>
    <p:sldId id="368" r:id="rId12"/>
    <p:sldId id="3851" r:id="rId13"/>
    <p:sldId id="466" r:id="rId14"/>
    <p:sldId id="3862" r:id="rId15"/>
    <p:sldId id="3864" r:id="rId16"/>
    <p:sldId id="371" r:id="rId17"/>
    <p:sldId id="367" r:id="rId18"/>
    <p:sldId id="369" r:id="rId19"/>
    <p:sldId id="3865" r:id="rId20"/>
    <p:sldId id="3861" r:id="rId21"/>
    <p:sldId id="485" r:id="rId22"/>
    <p:sldId id="372" r:id="rId23"/>
    <p:sldId id="375" r:id="rId24"/>
    <p:sldId id="3852" r:id="rId25"/>
    <p:sldId id="354" r:id="rId26"/>
    <p:sldId id="3866" r:id="rId27"/>
    <p:sldId id="3867" r:id="rId28"/>
    <p:sldId id="3868" r:id="rId29"/>
    <p:sldId id="3869" r:id="rId30"/>
    <p:sldId id="3870" r:id="rId31"/>
    <p:sldId id="3871" r:id="rId32"/>
    <p:sldId id="3872" r:id="rId33"/>
    <p:sldId id="3853" r:id="rId34"/>
    <p:sldId id="3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Janay Wilson" initials="" lastIdx="2" clrIdx="2"/>
  <p:cmAuthor id="4" name="Lindsey Sanborn" initial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03" d="100"/>
          <a:sy n="103" d="100"/>
        </p:scale>
        <p:origin x="138" y="3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5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83329764"/>
              </p:ext>
            </p:extLst>
          </p:nvPr>
        </p:nvGraphicFramePr>
        <p:xfrm>
          <a:off x="3640678" y="1240623"/>
          <a:ext cx="8094122" cy="5513641"/>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i="0" dirty="0">
                          <a:solidFill>
                            <a:srgbClr val="000000"/>
                          </a:solidFill>
                        </a:rPr>
                        <a:t>Transportation for Parents</a:t>
                      </a: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i="0" kern="1200" dirty="0">
                          <a:solidFill>
                            <a:srgbClr val="000000"/>
                          </a:solidFill>
                          <a:latin typeface="+mn-lt"/>
                          <a:ea typeface="+mn-ea"/>
                          <a:cs typeface="+mn-cs"/>
                        </a:rPr>
                        <a:t>Whole Child</a:t>
                      </a:r>
                    </a:p>
                  </a:txBody>
                  <a:tcPr marL="68580" marR="68580" marT="34290" marB="34290" anchor="b"/>
                </a:tc>
                <a:tc>
                  <a:txBody>
                    <a:bodyPr/>
                    <a:lstStyle/>
                    <a:p>
                      <a:pPr marL="0" algn="l" defTabSz="685800" rtl="0" eaLnBrk="1" latinLnBrk="0" hangingPunct="1"/>
                      <a:r>
                        <a:rPr lang="en-US" sz="1100" b="0" i="0" kern="1200" dirty="0">
                          <a:solidFill>
                            <a:srgbClr val="000000"/>
                          </a:solidFill>
                          <a:latin typeface="+mn-lt"/>
                          <a:ea typeface="+mn-ea"/>
                          <a:cs typeface="+mn-cs"/>
                        </a:rPr>
                        <a:t>Provide transportation for parents to events</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rgbClr val="000000"/>
                          </a:solidFill>
                          <a:latin typeface="+mn-lt"/>
                          <a:ea typeface="+mn-ea"/>
                          <a:cs typeface="+mn-cs"/>
                        </a:rPr>
                        <a:t>Uber or Lyft Cards </a:t>
                      </a:r>
                    </a:p>
                  </a:txBody>
                  <a:tcPr marL="68580" marR="68580" marT="34290" marB="34290" anchor="b"/>
                </a:tc>
                <a:tc>
                  <a:txBody>
                    <a:bodyPr/>
                    <a:lstStyle/>
                    <a:p>
                      <a:pPr marL="0" algn="l" defTabSz="685800" rtl="0" eaLnBrk="1" latinLnBrk="0" hangingPunct="1"/>
                      <a:r>
                        <a:rPr lang="en-US" sz="1100" b="0" i="0" kern="1200" dirty="0">
                          <a:solidFill>
                            <a:srgbClr val="000000"/>
                          </a:solidFill>
                          <a:latin typeface="+mn-lt"/>
                          <a:ea typeface="+mn-ea"/>
                          <a:cs typeface="+mn-cs"/>
                        </a:rPr>
                        <a:t>$10,000</a:t>
                      </a:r>
                    </a:p>
                  </a:txBody>
                  <a:tcPr marL="68580" marR="68580" marT="34290" marB="34290" anchor="b"/>
                </a:tc>
                <a:extLst>
                  <a:ext uri="{0D108BD9-81ED-4DB2-BD59-A6C34878D82A}">
                    <a16:rowId xmlns:a16="http://schemas.microsoft.com/office/drawing/2014/main" val="10001"/>
                  </a:ext>
                </a:extLst>
              </a:tr>
              <a:tr h="361381">
                <a:tc>
                  <a:txBody>
                    <a:bodyPr/>
                    <a:lstStyle/>
                    <a:p>
                      <a:r>
                        <a:rPr lang="en-US" sz="1100" dirty="0">
                          <a:solidFill>
                            <a:srgbClr val="000000"/>
                          </a:solidFill>
                        </a:rPr>
                        <a:t>Professional Development Workshops</a:t>
                      </a:r>
                    </a:p>
                  </a:txBody>
                  <a:tcPr marL="68580" marR="68580" marT="34290" marB="34290" anchor="ctr"/>
                </a:tc>
                <a:tc>
                  <a:txBody>
                    <a:bodyPr/>
                    <a:lstStyle/>
                    <a:p>
                      <a:pPr algn="ctr"/>
                      <a:r>
                        <a:rPr lang="en-US" sz="1100" dirty="0">
                          <a:solidFill>
                            <a:srgbClr val="000000"/>
                          </a:solidFill>
                        </a:rPr>
                        <a:t>Whole Child</a:t>
                      </a:r>
                    </a:p>
                  </a:txBody>
                  <a:tcPr marL="68580" marR="68580" marT="34290" marB="34290" anchor="ctr"/>
                </a:tc>
                <a:tc>
                  <a:txBody>
                    <a:bodyPr/>
                    <a:lstStyle/>
                    <a:p>
                      <a:r>
                        <a:rPr lang="en-US" sz="1100" dirty="0">
                          <a:solidFill>
                            <a:srgbClr val="000000"/>
                          </a:solidFill>
                        </a:rPr>
                        <a:t>Curriculum Nights, Principal’s Chat</a:t>
                      </a:r>
                    </a:p>
                  </a:txBody>
                  <a:tcPr marL="68580" marR="68580" marT="34290" marB="34290" anchor="ctr"/>
                </a:tc>
                <a:tc>
                  <a:txBody>
                    <a:bodyPr/>
                    <a:lstStyle/>
                    <a:p>
                      <a:r>
                        <a:rPr lang="en-US" sz="1100" dirty="0">
                          <a:solidFill>
                            <a:srgbClr val="000000"/>
                          </a:solidFill>
                        </a:rPr>
                        <a:t>Supplies, Marketing material, manipulatives</a:t>
                      </a:r>
                    </a:p>
                  </a:txBody>
                  <a:tcPr marL="68580" marR="68580" marT="34290" marB="34290" anchor="ctr"/>
                </a:tc>
                <a:tc>
                  <a:txBody>
                    <a:bodyPr/>
                    <a:lstStyle/>
                    <a:p>
                      <a:r>
                        <a:rPr lang="en-US" sz="1100" dirty="0">
                          <a:solidFill>
                            <a:srgbClr val="000000"/>
                          </a:solidFill>
                        </a:rPr>
                        <a:t>$5,000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3"/>
                  </a:ext>
                </a:extLst>
              </a:tr>
              <a:tr h="361381">
                <a:tc>
                  <a:txBody>
                    <a:bodyPr/>
                    <a:lstStyle/>
                    <a:p>
                      <a:endParaRPr lang="en-US" sz="110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4"/>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5"/>
                  </a:ext>
                </a:extLst>
              </a:tr>
              <a:tr h="361381">
                <a:tc>
                  <a:txBody>
                    <a:bodyPr/>
                    <a:lstStyle/>
                    <a:p>
                      <a:endParaRPr lang="en-US" sz="1100" dirty="0">
                        <a:solidFill>
                          <a:srgbClr val="000000"/>
                        </a:solidFill>
                      </a:endParaRPr>
                    </a:p>
                  </a:txBody>
                  <a:tcPr marL="68580" marR="68580" marT="34290" marB="34290" anchor="ctr"/>
                </a:tc>
                <a:tc>
                  <a:txBody>
                    <a:bodyPr/>
                    <a:lstStyle/>
                    <a:p>
                      <a:pPr algn="ctr"/>
                      <a:endParaRPr lang="en-US" sz="1100" dirty="0">
                        <a:solidFill>
                          <a:srgbClr val="000000"/>
                        </a:solidFill>
                      </a:endParaRPr>
                    </a:p>
                  </a:txBody>
                  <a:tcPr marL="68580" marR="68580" marT="34290" marB="34290" anchor="ctr"/>
                </a:tc>
                <a:tc>
                  <a:txBody>
                    <a:bodyPr/>
                    <a:lstStyle/>
                    <a:p>
                      <a:pPr algn="ctr"/>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6"/>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7"/>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8"/>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09"/>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tc>
                  <a:txBody>
                    <a:bodyPr/>
                    <a:lstStyle/>
                    <a:p>
                      <a:endParaRPr lang="en-US" sz="1100" dirty="0">
                        <a:solidFill>
                          <a:srgbClr val="000000"/>
                        </a:solidFill>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$15,000</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11</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4" name="Picture 3">
            <a:extLst>
              <a:ext uri="{FF2B5EF4-FFF2-40B4-BE49-F238E27FC236}">
                <a16:creationId xmlns:a16="http://schemas.microsoft.com/office/drawing/2014/main" id="{8C588AD1-CB19-7F28-16A9-6F4BDBDF45FF}"/>
              </a:ext>
            </a:extLst>
          </p:cNvPr>
          <p:cNvPicPr>
            <a:picLocks noChangeAspect="1"/>
          </p:cNvPicPr>
          <p:nvPr/>
        </p:nvPicPr>
        <p:blipFill>
          <a:blip r:embed="rId2"/>
          <a:stretch>
            <a:fillRect/>
          </a:stretch>
        </p:blipFill>
        <p:spPr>
          <a:xfrm>
            <a:off x="2011326" y="1234250"/>
            <a:ext cx="8169348" cy="4389500"/>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13</a:t>
            </a:fld>
            <a:endParaRPr lang="en-US" dirty="0">
              <a:latin typeface="+mn-lt"/>
            </a:endParaRP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pic>
        <p:nvPicPr>
          <p:cNvPr id="2" name="Picture 1">
            <a:extLst>
              <a:ext uri="{FF2B5EF4-FFF2-40B4-BE49-F238E27FC236}">
                <a16:creationId xmlns:a16="http://schemas.microsoft.com/office/drawing/2014/main" id="{0F836CC2-D6A2-DF38-FE2D-826AE275D5EB}"/>
              </a:ext>
            </a:extLst>
          </p:cNvPr>
          <p:cNvPicPr>
            <a:picLocks noChangeAspect="1"/>
          </p:cNvPicPr>
          <p:nvPr/>
        </p:nvPicPr>
        <p:blipFill>
          <a:blip r:embed="rId2"/>
          <a:stretch>
            <a:fillRect/>
          </a:stretch>
        </p:blipFill>
        <p:spPr>
          <a:xfrm>
            <a:off x="1729174" y="1270620"/>
            <a:ext cx="8230313" cy="5249111"/>
          </a:xfrm>
          <a:prstGeom prst="rect">
            <a:avLst/>
          </a:prstGeom>
        </p:spPr>
      </p:pic>
    </p:spTree>
    <p:extLst>
      <p:ext uri="{BB962C8B-B14F-4D97-AF65-F5344CB8AC3E}">
        <p14:creationId xmlns:p14="http://schemas.microsoft.com/office/powerpoint/2010/main" val="125264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51829603"/>
              </p:ext>
            </p:extLst>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i="0" dirty="0">
                          <a:solidFill>
                            <a:srgbClr val="000000"/>
                          </a:solidFill>
                        </a:rPr>
                        <a:t>Teaching/Learning</a:t>
                      </a: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i="0" kern="1200" dirty="0">
                          <a:solidFill>
                            <a:srgbClr val="000000"/>
                          </a:solidFill>
                          <a:latin typeface="+mn-lt"/>
                          <a:ea typeface="+mn-ea"/>
                          <a:cs typeface="+mn-cs"/>
                        </a:rPr>
                        <a:t>Curriculum &amp; Instruction </a:t>
                      </a:r>
                    </a:p>
                  </a:txBody>
                  <a:tcPr marL="68580" marR="68580" marT="34290" marB="34290" anchor="b"/>
                </a:tc>
                <a:tc>
                  <a:txBody>
                    <a:bodyPr/>
                    <a:lstStyle/>
                    <a:p>
                      <a:pPr marL="0" algn="l" defTabSz="685800" rtl="0" eaLnBrk="1" latinLnBrk="0" hangingPunct="1"/>
                      <a:r>
                        <a:rPr lang="en-US" sz="1100" b="0" i="0" kern="1200" dirty="0">
                          <a:solidFill>
                            <a:srgbClr val="000000"/>
                          </a:solidFill>
                          <a:latin typeface="+mn-lt"/>
                          <a:ea typeface="+mn-ea"/>
                          <a:cs typeface="+mn-cs"/>
                        </a:rPr>
                        <a:t>Implement a Reading Specialist for struggling readers/writers</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rgbClr val="000000"/>
                          </a:solidFill>
                          <a:latin typeface="+mn-lt"/>
                          <a:ea typeface="+mn-ea"/>
                          <a:cs typeface="+mn-cs"/>
                        </a:rPr>
                        <a:t>Hire a Reading Specialist</a:t>
                      </a:r>
                    </a:p>
                  </a:txBody>
                  <a:tcPr marL="68580" marR="68580" marT="34290" marB="34290" anchor="b"/>
                </a:tc>
                <a:tc>
                  <a:txBody>
                    <a:bodyPr/>
                    <a:lstStyle/>
                    <a:p>
                      <a:pPr marL="0" algn="l" defTabSz="685800" rtl="0" eaLnBrk="1" latinLnBrk="0" hangingPunct="1"/>
                      <a:r>
                        <a:rPr lang="en-US" sz="1100" b="0" i="0" kern="1200" dirty="0">
                          <a:solidFill>
                            <a:srgbClr val="000000"/>
                          </a:solidFill>
                          <a:latin typeface="+mn-lt"/>
                          <a:ea typeface="+mn-ea"/>
                          <a:cs typeface="+mn-cs"/>
                        </a:rPr>
                        <a:t>$60, 696</a:t>
                      </a:r>
                    </a:p>
                  </a:txBody>
                  <a:tcPr marL="68580" marR="68580" marT="34290" marB="34290" anchor="b"/>
                </a:tc>
                <a:extLst>
                  <a:ext uri="{0D108BD9-81ED-4DB2-BD59-A6C34878D82A}">
                    <a16:rowId xmlns:a16="http://schemas.microsoft.com/office/drawing/2014/main" val="10001"/>
                  </a:ext>
                </a:extLst>
              </a:tr>
              <a:tr h="361381">
                <a:tc>
                  <a:txBody>
                    <a:bodyPr/>
                    <a:lstStyle/>
                    <a:p>
                      <a:endParaRPr lang="en-US" sz="110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2"/>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3"/>
                  </a:ext>
                </a:extLst>
              </a:tr>
              <a:tr h="361381">
                <a:tc>
                  <a:txBody>
                    <a:bodyPr/>
                    <a:lstStyle/>
                    <a:p>
                      <a:endParaRPr lang="en-US" sz="110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4"/>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5"/>
                  </a:ext>
                </a:extLst>
              </a:tr>
              <a:tr h="361381">
                <a:tc>
                  <a:txBody>
                    <a:bodyPr/>
                    <a:lstStyle/>
                    <a:p>
                      <a:endParaRPr lang="en-US" sz="1100" dirty="0">
                        <a:solidFill>
                          <a:srgbClr val="000000"/>
                        </a:solidFill>
                      </a:endParaRPr>
                    </a:p>
                  </a:txBody>
                  <a:tcPr marL="68580" marR="68580" marT="34290" marB="34290" anchor="ctr"/>
                </a:tc>
                <a:tc>
                  <a:txBody>
                    <a:bodyPr/>
                    <a:lstStyle/>
                    <a:p>
                      <a:pPr algn="ctr"/>
                      <a:endParaRPr lang="en-US" sz="1100" i="0" dirty="0">
                        <a:solidFill>
                          <a:srgbClr val="000000"/>
                        </a:solidFill>
                      </a:endParaRPr>
                    </a:p>
                  </a:txBody>
                  <a:tcPr marL="68580" marR="68580" marT="34290" marB="34290" anchor="ctr"/>
                </a:tc>
                <a:tc>
                  <a:txBody>
                    <a:bodyPr/>
                    <a:lstStyle/>
                    <a:p>
                      <a:pPr algn="ctr"/>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6"/>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7"/>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8"/>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09"/>
                  </a:ext>
                </a:extLst>
              </a:tr>
              <a:tr h="361381">
                <a:tc>
                  <a:txBody>
                    <a:bodyPr/>
                    <a:lstStyle/>
                    <a:p>
                      <a:endParaRPr lang="en-US" sz="110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tc>
                  <a:txBody>
                    <a:bodyPr/>
                    <a:lstStyle/>
                    <a:p>
                      <a:endParaRPr lang="en-US" sz="1100" i="0" dirty="0">
                        <a:solidFill>
                          <a:srgbClr val="000000"/>
                        </a:solidFill>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Holdback $60,096 </a:t>
            </a:r>
          </a:p>
        </p:txBody>
      </p:sp>
    </p:spTree>
    <p:extLst>
      <p:ext uri="{BB962C8B-B14F-4D97-AF65-F5344CB8AC3E}">
        <p14:creationId xmlns:p14="http://schemas.microsoft.com/office/powerpoint/2010/main" val="56491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19</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Tree>
    <p:extLst>
      <p:ext uri="{BB962C8B-B14F-4D97-AF65-F5344CB8AC3E}">
        <p14:creationId xmlns:p14="http://schemas.microsoft.com/office/powerpoint/2010/main" val="191722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20</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13" name="Picture 12">
            <a:extLst>
              <a:ext uri="{FF2B5EF4-FFF2-40B4-BE49-F238E27FC236}">
                <a16:creationId xmlns:a16="http://schemas.microsoft.com/office/drawing/2014/main" id="{6FCA7D37-6B9C-AC8A-9509-984F6DCFEF66}"/>
              </a:ext>
            </a:extLst>
          </p:cNvPr>
          <p:cNvPicPr>
            <a:picLocks noChangeAspect="1"/>
          </p:cNvPicPr>
          <p:nvPr/>
        </p:nvPicPr>
        <p:blipFill>
          <a:blip r:embed="rId2"/>
          <a:stretch>
            <a:fillRect/>
          </a:stretch>
        </p:blipFill>
        <p:spPr>
          <a:xfrm>
            <a:off x="1828800" y="179071"/>
            <a:ext cx="8534400" cy="6400800"/>
          </a:xfrm>
          <a:prstGeom prst="rect">
            <a:avLst/>
          </a:prstGeom>
        </p:spPr>
      </p:pic>
    </p:spTree>
    <p:extLst>
      <p:ext uri="{BB962C8B-B14F-4D97-AF65-F5344CB8AC3E}">
        <p14:creationId xmlns:p14="http://schemas.microsoft.com/office/powerpoint/2010/main" val="155631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21</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12" name="Picture 11">
            <a:extLst>
              <a:ext uri="{FF2B5EF4-FFF2-40B4-BE49-F238E27FC236}">
                <a16:creationId xmlns:a16="http://schemas.microsoft.com/office/drawing/2014/main" id="{90E040E3-7DF0-DDCD-BE05-BB9E8D75EBA0}"/>
              </a:ext>
            </a:extLst>
          </p:cNvPr>
          <p:cNvPicPr>
            <a:picLocks noChangeAspect="1"/>
          </p:cNvPicPr>
          <p:nvPr/>
        </p:nvPicPr>
        <p:blipFill>
          <a:blip r:embed="rId2"/>
          <a:stretch>
            <a:fillRect/>
          </a:stretch>
        </p:blipFill>
        <p:spPr>
          <a:xfrm>
            <a:off x="2018030" y="238125"/>
            <a:ext cx="8534400" cy="6400800"/>
          </a:xfrm>
          <a:prstGeom prst="rect">
            <a:avLst/>
          </a:prstGeom>
        </p:spPr>
      </p:pic>
    </p:spTree>
    <p:extLst>
      <p:ext uri="{BB962C8B-B14F-4D97-AF65-F5344CB8AC3E}">
        <p14:creationId xmlns:p14="http://schemas.microsoft.com/office/powerpoint/2010/main" val="30936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22</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2" name="Picture 1">
            <a:extLst>
              <a:ext uri="{FF2B5EF4-FFF2-40B4-BE49-F238E27FC236}">
                <a16:creationId xmlns:a16="http://schemas.microsoft.com/office/drawing/2014/main" id="{A49B6EE7-00F3-ECA1-A7A8-9EF07E067A87}"/>
              </a:ext>
            </a:extLst>
          </p:cNvPr>
          <p:cNvPicPr>
            <a:picLocks noChangeAspect="1"/>
          </p:cNvPicPr>
          <p:nvPr/>
        </p:nvPicPr>
        <p:blipFill>
          <a:blip r:embed="rId2"/>
          <a:stretch>
            <a:fillRect/>
          </a:stretch>
        </p:blipFill>
        <p:spPr>
          <a:xfrm>
            <a:off x="1355851" y="179071"/>
            <a:ext cx="8534400" cy="6400800"/>
          </a:xfrm>
          <a:prstGeom prst="rect">
            <a:avLst/>
          </a:prstGeom>
        </p:spPr>
      </p:pic>
    </p:spTree>
    <p:extLst>
      <p:ext uri="{BB962C8B-B14F-4D97-AF65-F5344CB8AC3E}">
        <p14:creationId xmlns:p14="http://schemas.microsoft.com/office/powerpoint/2010/main" val="209977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23</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2" name="Picture 1">
            <a:extLst>
              <a:ext uri="{FF2B5EF4-FFF2-40B4-BE49-F238E27FC236}">
                <a16:creationId xmlns:a16="http://schemas.microsoft.com/office/drawing/2014/main" id="{E6AE27AD-2586-CD1F-88E6-1B4B9D76605E}"/>
              </a:ext>
            </a:extLst>
          </p:cNvPr>
          <p:cNvPicPr>
            <a:picLocks noChangeAspect="1"/>
          </p:cNvPicPr>
          <p:nvPr/>
        </p:nvPicPr>
        <p:blipFill>
          <a:blip r:embed="rId2"/>
          <a:stretch>
            <a:fillRect/>
          </a:stretch>
        </p:blipFill>
        <p:spPr>
          <a:xfrm>
            <a:off x="1318528" y="228600"/>
            <a:ext cx="8534400" cy="6400800"/>
          </a:xfrm>
          <a:prstGeom prst="rect">
            <a:avLst/>
          </a:prstGeom>
        </p:spPr>
      </p:pic>
    </p:spTree>
    <p:extLst>
      <p:ext uri="{BB962C8B-B14F-4D97-AF65-F5344CB8AC3E}">
        <p14:creationId xmlns:p14="http://schemas.microsoft.com/office/powerpoint/2010/main" val="387907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24</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2" name="Picture 1">
            <a:extLst>
              <a:ext uri="{FF2B5EF4-FFF2-40B4-BE49-F238E27FC236}">
                <a16:creationId xmlns:a16="http://schemas.microsoft.com/office/drawing/2014/main" id="{3D2427FD-1BD4-E51D-BF1A-56A3F182BFAB}"/>
              </a:ext>
            </a:extLst>
          </p:cNvPr>
          <p:cNvPicPr>
            <a:picLocks noChangeAspect="1"/>
          </p:cNvPicPr>
          <p:nvPr/>
        </p:nvPicPr>
        <p:blipFill>
          <a:blip r:embed="rId2"/>
          <a:stretch>
            <a:fillRect/>
          </a:stretch>
        </p:blipFill>
        <p:spPr>
          <a:xfrm>
            <a:off x="1589117" y="55245"/>
            <a:ext cx="8534400" cy="6400800"/>
          </a:xfrm>
          <a:prstGeom prst="rect">
            <a:avLst/>
          </a:prstGeom>
        </p:spPr>
      </p:pic>
    </p:spTree>
    <p:extLst>
      <p:ext uri="{BB962C8B-B14F-4D97-AF65-F5344CB8AC3E}">
        <p14:creationId xmlns:p14="http://schemas.microsoft.com/office/powerpoint/2010/main" val="2902214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25</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2" name="Picture 1">
            <a:extLst>
              <a:ext uri="{FF2B5EF4-FFF2-40B4-BE49-F238E27FC236}">
                <a16:creationId xmlns:a16="http://schemas.microsoft.com/office/drawing/2014/main" id="{C340F668-413C-79F6-E0C3-6A9AAEF1B6F0}"/>
              </a:ext>
            </a:extLst>
          </p:cNvPr>
          <p:cNvPicPr>
            <a:picLocks noChangeAspect="1"/>
          </p:cNvPicPr>
          <p:nvPr/>
        </p:nvPicPr>
        <p:blipFill>
          <a:blip r:embed="rId2"/>
          <a:stretch>
            <a:fillRect/>
          </a:stretch>
        </p:blipFill>
        <p:spPr>
          <a:xfrm>
            <a:off x="1494790" y="179071"/>
            <a:ext cx="8534400" cy="6400800"/>
          </a:xfrm>
          <a:prstGeom prst="rect">
            <a:avLst/>
          </a:prstGeom>
        </p:spPr>
      </p:pic>
    </p:spTree>
    <p:extLst>
      <p:ext uri="{BB962C8B-B14F-4D97-AF65-F5344CB8AC3E}">
        <p14:creationId xmlns:p14="http://schemas.microsoft.com/office/powerpoint/2010/main" val="424473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26</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2" name="Picture 1">
            <a:extLst>
              <a:ext uri="{FF2B5EF4-FFF2-40B4-BE49-F238E27FC236}">
                <a16:creationId xmlns:a16="http://schemas.microsoft.com/office/drawing/2014/main" id="{3F4EA0C0-D1D6-50C3-54FB-628674B59DDE}"/>
              </a:ext>
            </a:extLst>
          </p:cNvPr>
          <p:cNvPicPr>
            <a:picLocks noChangeAspect="1"/>
          </p:cNvPicPr>
          <p:nvPr/>
        </p:nvPicPr>
        <p:blipFill>
          <a:blip r:embed="rId2"/>
          <a:stretch>
            <a:fillRect/>
          </a:stretch>
        </p:blipFill>
        <p:spPr>
          <a:xfrm>
            <a:off x="3809802" y="1714351"/>
            <a:ext cx="4572396" cy="3429297"/>
          </a:xfrm>
          <a:prstGeom prst="rect">
            <a:avLst/>
          </a:prstGeom>
        </p:spPr>
      </p:pic>
    </p:spTree>
    <p:extLst>
      <p:ext uri="{BB962C8B-B14F-4D97-AF65-F5344CB8AC3E}">
        <p14:creationId xmlns:p14="http://schemas.microsoft.com/office/powerpoint/2010/main" val="307652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27</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8, 2023</a:t>
            </a:fld>
            <a:endParaRPr lang="en-US" dirty="0"/>
          </a:p>
        </p:txBody>
      </p:sp>
      <p:pic>
        <p:nvPicPr>
          <p:cNvPr id="2" name="Picture 1">
            <a:extLst>
              <a:ext uri="{FF2B5EF4-FFF2-40B4-BE49-F238E27FC236}">
                <a16:creationId xmlns:a16="http://schemas.microsoft.com/office/drawing/2014/main" id="{082BD0F5-08F0-72AF-8C59-2608D3826D64}"/>
              </a:ext>
            </a:extLst>
          </p:cNvPr>
          <p:cNvPicPr>
            <a:picLocks noChangeAspect="1"/>
          </p:cNvPicPr>
          <p:nvPr/>
        </p:nvPicPr>
        <p:blipFill>
          <a:blip r:embed="rId2"/>
          <a:stretch>
            <a:fillRect/>
          </a:stretch>
        </p:blipFill>
        <p:spPr>
          <a:xfrm>
            <a:off x="3809802" y="1714351"/>
            <a:ext cx="4572396" cy="3429297"/>
          </a:xfrm>
          <a:prstGeom prst="rect">
            <a:avLst/>
          </a:prstGeom>
        </p:spPr>
      </p:pic>
    </p:spTree>
    <p:extLst>
      <p:ext uri="{BB962C8B-B14F-4D97-AF65-F5344CB8AC3E}">
        <p14:creationId xmlns:p14="http://schemas.microsoft.com/office/powerpoint/2010/main" val="279733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339184"/>
          </a:xfrm>
          <a:prstGeom prst="rect">
            <a:avLst/>
          </a:prstGeom>
          <a:noFill/>
        </p:spPr>
        <p:txBody>
          <a:bodyPr wrap="square" rtlCol="0">
            <a:spAutoFit/>
          </a:bodyPr>
          <a:lstStyle/>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(if available)</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Spring ACES Presentation</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enorite"/>
                <a:ea typeface="+mn-ea"/>
                <a:cs typeface="+mn-cs"/>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570579825"/>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Increase Literacy Rate</a:t>
                      </a:r>
                    </a:p>
                  </a:txBody>
                  <a:tcPr/>
                </a:tc>
                <a:tc>
                  <a:txBody>
                    <a:bodyPr/>
                    <a:lstStyle/>
                    <a:p>
                      <a:pPr algn="ctr"/>
                      <a:r>
                        <a:rPr lang="en-US" sz="1750" dirty="0"/>
                        <a:t>American Literature EOC scores and the need to hire of a Reading Specialist</a:t>
                      </a:r>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therefore we will add a 4</a:t>
                      </a:r>
                      <a:r>
                        <a:rPr lang="en-US" sz="1750" baseline="30000" dirty="0"/>
                        <a:t>th</a:t>
                      </a:r>
                      <a:r>
                        <a:rPr lang="en-US" sz="1750" dirty="0"/>
                        <a:t> counselor and a restorative practices coach.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exposure to technology as it relates to signature programming </a:t>
                      </a:r>
                      <a:endParaRPr lang="en-US" sz="1750" dirty="0"/>
                    </a:p>
                  </a:txBody>
                  <a:tcPr/>
                </a:tc>
                <a:tc>
                  <a:txBody>
                    <a:bodyPr/>
                    <a:lstStyle/>
                    <a:p>
                      <a:pPr algn="ctr"/>
                      <a:r>
                        <a:rPr lang="en-US" sz="1750" dirty="0"/>
                        <a:t>Student exposure and professional development to everchanging technology as well as preparation for state STEAM certification</a:t>
                      </a:r>
                      <a:r>
                        <a:rPr lang="en-US" sz="1750" baseline="0" dirty="0"/>
                        <a:t>.  We are hiring a local instructional technology specialist.</a:t>
                      </a: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Priorities: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FY24 funding </a:t>
            </a: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priorities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from the school’s strategic plan, ranked by the order of importance.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Request: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Ask”  What needs to be funded in order to support the strategy?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580418335"/>
              </p:ext>
            </p:extLst>
          </p:nvPr>
        </p:nvGraphicFramePr>
        <p:xfrm>
          <a:off x="3640678" y="1240623"/>
          <a:ext cx="8094122" cy="5388480"/>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000000"/>
                          </a:solidFill>
                        </a:rPr>
                        <a:t>CIS &amp; Mental Wellness</a:t>
                      </a:r>
                      <a:endParaRPr lang="en-US" sz="1100" b="0" i="1" dirty="0">
                        <a:solidFill>
                          <a:srgbClr val="00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000000"/>
                          </a:solidFill>
                        </a:rPr>
                        <a:t>Whole Child</a:t>
                      </a:r>
                      <a:endParaRPr lang="en-US" sz="1100" b="0" i="1" kern="1200" dirty="0">
                        <a:solidFill>
                          <a:srgbClr val="00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000000"/>
                          </a:solidFill>
                        </a:rPr>
                        <a:t>Contracted Services for Professional Development</a:t>
                      </a:r>
                      <a:r>
                        <a:rPr lang="en-US" sz="1100" b="0" i="0" kern="1200" dirty="0">
                          <a:solidFill>
                            <a:srgbClr val="000000"/>
                          </a:solidFill>
                          <a:latin typeface="+mn-lt"/>
                          <a:ea typeface="+mn-ea"/>
                          <a:cs typeface="+mn-cs"/>
                        </a:rPr>
                        <a:t> </a:t>
                      </a:r>
                    </a:p>
                  </a:txBody>
                  <a:tcPr marL="68580" marR="68580" marT="34290" marB="34290" anchor="b"/>
                </a:tc>
                <a:tc>
                  <a:txBody>
                    <a:bodyPr/>
                    <a:lstStyle/>
                    <a:p>
                      <a:pPr marL="0" algn="l" defTabSz="685800" rtl="0" eaLnBrk="1" latinLnBrk="0" hangingPunct="1"/>
                      <a:endParaRPr lang="en-US" sz="1100" b="0" kern="1200" dirty="0">
                        <a:solidFill>
                          <a:srgbClr val="000000"/>
                        </a:solidFill>
                      </a:endParaRPr>
                    </a:p>
                    <a:p>
                      <a:pPr marL="0" algn="l" defTabSz="685800" rtl="0" eaLnBrk="1" latinLnBrk="0" hangingPunct="1"/>
                      <a:endParaRPr lang="en-US" sz="1100" b="0" kern="1200" dirty="0">
                        <a:solidFill>
                          <a:srgbClr val="000000"/>
                        </a:solidFill>
                      </a:endParaRPr>
                    </a:p>
                    <a:p>
                      <a:pPr marL="0" algn="l" defTabSz="685800" rtl="0" eaLnBrk="1" latinLnBrk="0" hangingPunct="1"/>
                      <a:r>
                        <a:rPr lang="en-US" sz="1100" b="0" kern="1200" dirty="0">
                          <a:solidFill>
                            <a:srgbClr val="000000"/>
                          </a:solidFill>
                        </a:rPr>
                        <a:t>Communities in Schools Program</a:t>
                      </a:r>
                    </a:p>
                    <a:p>
                      <a:pPr marL="0" algn="l" defTabSz="685800" rtl="0" eaLnBrk="1" latinLnBrk="0" hangingPunct="1"/>
                      <a:r>
                        <a:rPr lang="en-US" sz="1100" b="0" i="0" kern="1200" dirty="0">
                          <a:solidFill>
                            <a:srgbClr val="000000"/>
                          </a:solidFill>
                          <a:latin typeface="+mn-lt"/>
                          <a:ea typeface="+mn-ea"/>
                          <a:cs typeface="+mn-cs"/>
                        </a:rPr>
                        <a:t>Yoga for Students and Faculty</a:t>
                      </a:r>
                    </a:p>
                    <a:p>
                      <a:pPr marL="0" algn="l" defTabSz="685800" rtl="0" eaLnBrk="1" latinLnBrk="0" hangingPunct="1"/>
                      <a:r>
                        <a:rPr lang="en-US" sz="1100" b="0" i="0" kern="1200" dirty="0">
                          <a:solidFill>
                            <a:srgbClr val="000000"/>
                          </a:solidFill>
                          <a:latin typeface="+mn-lt"/>
                          <a:ea typeface="+mn-ea"/>
                          <a:cs typeface="+mn-cs"/>
                        </a:rPr>
                        <a:t>Effect Fitness for Faculty </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00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000000"/>
                          </a:solidFill>
                        </a:rPr>
                        <a:t>$100,000</a:t>
                      </a:r>
                      <a:endParaRPr lang="en-US" sz="1100" b="0" i="1" kern="1200" dirty="0">
                        <a:solidFill>
                          <a:srgbClr val="00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1100" dirty="0"/>
                        <a:t>Student Incentives</a:t>
                      </a:r>
                    </a:p>
                  </a:txBody>
                  <a:tcPr marL="68580" marR="68580" marT="34290" marB="34290" anchor="ctr"/>
                </a:tc>
                <a:tc>
                  <a:txBody>
                    <a:bodyPr/>
                    <a:lstStyle/>
                    <a:p>
                      <a:pPr algn="ctr"/>
                      <a:r>
                        <a:rPr lang="en-US" sz="1100" dirty="0"/>
                        <a:t>Whole Child</a:t>
                      </a:r>
                    </a:p>
                  </a:txBody>
                  <a:tcPr marL="68580" marR="68580" marT="34290" marB="34290" anchor="ctr"/>
                </a:tc>
                <a:tc>
                  <a:txBody>
                    <a:bodyPr/>
                    <a:lstStyle/>
                    <a:p>
                      <a:r>
                        <a:rPr lang="en-US" sz="1100" dirty="0"/>
                        <a:t>Teaching/Other Supplies</a:t>
                      </a:r>
                    </a:p>
                  </a:txBody>
                  <a:tcPr marL="68580" marR="68580" marT="34290" marB="34290" anchor="ctr"/>
                </a:tc>
                <a:tc>
                  <a:txBody>
                    <a:bodyPr/>
                    <a:lstStyle/>
                    <a:p>
                      <a:r>
                        <a:rPr lang="en-US" sz="1100" dirty="0"/>
                        <a:t>TBD</a:t>
                      </a:r>
                    </a:p>
                  </a:txBody>
                  <a:tcPr marL="68580" marR="68580" marT="34290" marB="34290" anchor="ctr"/>
                </a:tc>
                <a:tc>
                  <a:txBody>
                    <a:bodyPr/>
                    <a:lstStyle/>
                    <a:p>
                      <a:r>
                        <a:rPr lang="en-US" sz="1100" dirty="0"/>
                        <a:t>$39,886</a:t>
                      </a:r>
                    </a:p>
                  </a:txBody>
                  <a:tcPr marL="68580" marR="68580" marT="34290" marB="34290" anchor="ctr"/>
                </a:tc>
                <a:extLst>
                  <a:ext uri="{0D108BD9-81ED-4DB2-BD59-A6C34878D82A}">
                    <a16:rowId xmlns:a16="http://schemas.microsoft.com/office/drawing/2014/main" val="10002"/>
                  </a:ext>
                </a:extLst>
              </a:tr>
              <a:tr h="361381">
                <a:tc>
                  <a:txBody>
                    <a:bodyPr/>
                    <a:lstStyle/>
                    <a:p>
                      <a:r>
                        <a:rPr lang="en-US" sz="1100" dirty="0"/>
                        <a:t>Teaching/Learning</a:t>
                      </a:r>
                    </a:p>
                  </a:txBody>
                  <a:tcPr marL="68580" marR="68580" marT="34290" marB="34290" anchor="ctr"/>
                </a:tc>
                <a:tc>
                  <a:txBody>
                    <a:bodyPr/>
                    <a:lstStyle/>
                    <a:p>
                      <a:pPr algn="ctr"/>
                      <a:r>
                        <a:rPr lang="en-US" sz="1100" dirty="0"/>
                        <a:t>Data &amp; Instruction</a:t>
                      </a:r>
                    </a:p>
                    <a:p>
                      <a:pPr algn="ctr"/>
                      <a:r>
                        <a:rPr lang="en-US" sz="1100" dirty="0"/>
                        <a:t>Personalized Learning</a:t>
                      </a:r>
                    </a:p>
                  </a:txBody>
                  <a:tcPr marL="68580" marR="68580" marT="34290" marB="34290" anchor="ctr"/>
                </a:tc>
                <a:tc>
                  <a:txBody>
                    <a:bodyPr/>
                    <a:lstStyle/>
                    <a:p>
                      <a:r>
                        <a:rPr lang="en-US" sz="1100" dirty="0"/>
                        <a:t>Assisting with personalized learning and learning loss</a:t>
                      </a:r>
                    </a:p>
                  </a:txBody>
                  <a:tcPr marL="68580" marR="68580" marT="34290" marB="34290" anchor="ctr"/>
                </a:tc>
                <a:tc>
                  <a:txBody>
                    <a:bodyPr/>
                    <a:lstStyle/>
                    <a:p>
                      <a:r>
                        <a:rPr lang="en-US" sz="1100" dirty="0"/>
                        <a:t>Paraprofessional</a:t>
                      </a:r>
                    </a:p>
                  </a:txBody>
                  <a:tcPr marL="68580" marR="68580" marT="34290" marB="34290" anchor="ctr"/>
                </a:tc>
                <a:tc>
                  <a:txBody>
                    <a:bodyPr/>
                    <a:lstStyle/>
                    <a:p>
                      <a:r>
                        <a:rPr lang="en-US" sz="1100" dirty="0"/>
                        <a:t>$80,000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1100" dirty="0"/>
                        <a:t>Teaching/Learning</a:t>
                      </a:r>
                    </a:p>
                  </a:txBody>
                  <a:tcPr marL="68580" marR="68580" marT="34290" marB="34290" anchor="ctr"/>
                </a:tc>
                <a:tc>
                  <a:txBody>
                    <a:bodyPr/>
                    <a:lstStyle/>
                    <a:p>
                      <a:pPr algn="ctr"/>
                      <a:r>
                        <a:rPr lang="en-US" sz="1100" dirty="0"/>
                        <a:t>Data &amp; Instruction</a:t>
                      </a:r>
                    </a:p>
                  </a:txBody>
                  <a:tcPr marL="68580" marR="68580" marT="34290" marB="34290" anchor="ctr"/>
                </a:tc>
                <a:tc>
                  <a:txBody>
                    <a:bodyPr/>
                    <a:lstStyle/>
                    <a:p>
                      <a:r>
                        <a:rPr lang="en-US" sz="1100" dirty="0"/>
                        <a:t>Tier 2 &amp; 3 Interventions</a:t>
                      </a:r>
                    </a:p>
                  </a:txBody>
                  <a:tcPr marL="68580" marR="68580" marT="34290" marB="34290" anchor="ctr"/>
                </a:tc>
                <a:tc>
                  <a:txBody>
                    <a:bodyPr/>
                    <a:lstStyle/>
                    <a:p>
                      <a:r>
                        <a:rPr lang="en-US" sz="1100" dirty="0"/>
                        <a:t>SST Intervention Specialist</a:t>
                      </a:r>
                    </a:p>
                  </a:txBody>
                  <a:tcPr marL="68580" marR="68580" marT="34290" marB="34290" anchor="ctr"/>
                </a:tc>
                <a:tc>
                  <a:txBody>
                    <a:bodyPr/>
                    <a:lstStyle/>
                    <a:p>
                      <a:r>
                        <a:rPr lang="en-US" sz="1100" dirty="0"/>
                        <a:t>$130,000</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1100" dirty="0"/>
                    </a:p>
                  </a:txBody>
                  <a:tcPr marL="68580" marR="68580" marT="34290" marB="34290" anchor="ctr"/>
                </a:tc>
                <a:tc>
                  <a:txBody>
                    <a:bodyPr/>
                    <a:lstStyle/>
                    <a:p>
                      <a:pPr algn="ctr"/>
                      <a:endParaRPr lang="en-US" sz="1100" dirty="0"/>
                    </a:p>
                  </a:txBody>
                  <a:tcPr marL="68580" marR="68580" marT="34290" marB="34290" anchor="ctr"/>
                </a:tc>
                <a:tc>
                  <a:txBody>
                    <a:bodyPr/>
                    <a:lstStyle/>
                    <a:p>
                      <a:pPr algn="ctr"/>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$370,000</a:t>
            </a:r>
          </a:p>
        </p:txBody>
      </p:sp>
    </p:spTree>
    <p:extLst>
      <p:ext uri="{BB962C8B-B14F-4D97-AF65-F5344CB8AC3E}">
        <p14:creationId xmlns:p14="http://schemas.microsoft.com/office/powerpoint/2010/main" val="909445685"/>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325</TotalTime>
  <Words>1281</Words>
  <Application>Microsoft Office PowerPoint</Application>
  <PresentationFormat>Widescreen</PresentationFormat>
  <Paragraphs>207</Paragraphs>
  <Slides>29</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Arial</vt:lpstr>
      <vt:lpstr>Arial Black</vt:lpstr>
      <vt:lpstr>Calibri</vt:lpstr>
      <vt:lpstr>Century Schoolbook</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FY24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Staffing Conference Changes</vt:lpstr>
      <vt:lpstr>PowerPoint Presentation</vt:lpstr>
      <vt:lpstr>PowerPoint Presentation</vt:lpstr>
      <vt:lpstr>Discussion of reserve and Holdback funds</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2023 Spring 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Coates, Michelle</cp:lastModifiedBy>
  <cp:revision>4</cp:revision>
  <dcterms:created xsi:type="dcterms:W3CDTF">2023-02-16T23:34:41Z</dcterms:created>
  <dcterms:modified xsi:type="dcterms:W3CDTF">2023-03-08T17:25:25Z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